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2" r:id="rId6"/>
    <p:sldId id="266" r:id="rId7"/>
    <p:sldId id="261" r:id="rId8"/>
    <p:sldId id="286" r:id="rId9"/>
    <p:sldId id="285" r:id="rId10"/>
    <p:sldId id="263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77" r:id="rId26"/>
    <p:sldId id="283" r:id="rId27"/>
    <p:sldId id="270" r:id="rId28"/>
    <p:sldId id="287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48F"/>
    <a:srgbClr val="FFE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54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ADC4B-9795-4870-BBBE-854C58E13A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E80DE-7C64-4659-AD38-D830BF7AE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6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6hwIDLm0mU&amp;feature=youtu.b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of what this can be used for and 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9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just a few suggestions. As you become familiar with the menus, you will likely come up with your own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DNN Hero Tip Of The Week #35</a:t>
            </a:r>
          </a:p>
          <a:p>
            <a:pPr lvl="1"/>
            <a:r>
              <a:rPr lang="en-US">
                <a:hlinkClick r:id="rId3"/>
              </a:rPr>
              <a:t>https://www.youtube.com/watch?v=L6hwIDLm0mU&amp;feature=youtu.be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these are dealbreakers for your specific situation, you still may get some ideas for skinning and working with menus.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Functional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3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Started with DNN:Nav</a:t>
            </a:r>
          </a:p>
          <a:p>
            <a:r>
              <a:rPr lang="en-US"/>
              <a:t>Also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DNN:SOLPARTMENU</a:t>
            </a:r>
            <a:endParaRPr lang="en-US"/>
          </a:p>
          <a:p>
            <a:endParaRPr lang="en-US"/>
          </a:p>
          <a:p>
            <a:r>
              <a:rPr lang="en-US"/>
              <a:t>DDRMenu new menu system as of DNN6</a:t>
            </a:r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look but with true hyperlinks, improved SEO and better browser support.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my strongest area, so we won’t go over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2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Full layout of sample menu</a:t>
            </a:r>
          </a:p>
          <a:p>
            <a:endParaRPr lang="en-US"/>
          </a:p>
          <a:p>
            <a:r>
              <a:rPr lang="en-US"/>
              <a:t>Standard RAZOR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19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local variable based on model that is available</a:t>
            </a:r>
          </a:p>
          <a:p>
            <a:endParaRPr lang="en-US"/>
          </a:p>
          <a:p>
            <a:r>
              <a:rPr lang="en-US"/>
              <a:t>Model.Source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Function doing all the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your loop, check 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80DE-7C64-4659-AD38-D830BF7AE7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01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85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6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87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7380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1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9254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33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8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0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965960"/>
            <a:ext cx="8534400" cy="4571364"/>
          </a:xfrm>
        </p:spPr>
        <p:txBody>
          <a:bodyPr anchor="ctr">
            <a:normAutofit/>
          </a:bodyPr>
          <a:lstStyle>
            <a:lvl1pPr>
              <a:buClr>
                <a:srgbClr val="002060"/>
              </a:buCl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2060"/>
              </a:buCl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2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6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936AA1-5E51-48CD-B6C5-B2DB483CD076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D66FBD-0ED1-4DC5-A180-12DD3067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7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XA/ddrmenutempla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nnsoftware.com/wiki/ddrmenu-user-guide" TargetMode="External"/><Relationship Id="rId4" Type="http://schemas.openxmlformats.org/officeDocument/2006/relationships/hyperlink" Target="https://github.com/LanceNelson/DNNSummit201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4D27F6F4-3AB2-4805-84F2-E1AE02975A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54F5A-20F2-44DF-A9BB-605E331B8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7351" y="1149179"/>
            <a:ext cx="6858000" cy="2699204"/>
          </a:xfrm>
        </p:spPr>
        <p:txBody>
          <a:bodyPr>
            <a:no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Give Your Site </a:t>
            </a:r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Multiple Layouts</a:t>
            </a:r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By Using Multiple </a:t>
            </a:r>
            <a:b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Skins and Menus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3B4D9-02F5-428F-9F1B-896A451F4A77}"/>
              </a:ext>
            </a:extLst>
          </p:cNvPr>
          <p:cNvSpPr txBox="1"/>
          <p:nvPr/>
        </p:nvSpPr>
        <p:spPr>
          <a:xfrm>
            <a:off x="5918885" y="4275439"/>
            <a:ext cx="444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AE8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 Nelson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American Solutions for Business</a:t>
            </a:r>
          </a:p>
        </p:txBody>
      </p:sp>
    </p:spTree>
    <p:extLst>
      <p:ext uri="{BB962C8B-B14F-4D97-AF65-F5344CB8AC3E}">
        <p14:creationId xmlns:p14="http://schemas.microsoft.com/office/powerpoint/2010/main" val="263875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C5A-9311-49C0-BFA2-D2672958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1644"/>
            <a:ext cx="9905998" cy="773723"/>
          </a:xfrm>
        </p:spPr>
        <p:txBody>
          <a:bodyPr/>
          <a:lstStyle/>
          <a:p>
            <a:pPr algn="ctr"/>
            <a:r>
              <a:rPr lang="en-US"/>
              <a:t>Token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3701F-1053-4473-8CBE-102C12B3E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789283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&lt;ul id="dnn_pnav"&gt;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[*&gt;NODE]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[&gt;NODE]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[?ENABLED]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&lt;a href="[=URL]" target="[=TARGET]"&gt;[=TEXT]&lt;/a&gt;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[?ELSE]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&lt;span&gt;[=TEXT]&lt;/span&gt;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[/?]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[?NODE]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    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    [*&gt;NODE]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    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[/?]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[/&gt;]</a:t>
            </a:r>
          </a:p>
        </p:txBody>
      </p:sp>
    </p:spTree>
    <p:extLst>
      <p:ext uri="{BB962C8B-B14F-4D97-AF65-F5344CB8AC3E}">
        <p14:creationId xmlns:p14="http://schemas.microsoft.com/office/powerpoint/2010/main" val="357832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3188-D8E8-4784-A65A-E7911ACC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1402"/>
            <a:ext cx="9905998" cy="813917"/>
          </a:xfrm>
        </p:spPr>
        <p:txBody>
          <a:bodyPr/>
          <a:lstStyle/>
          <a:p>
            <a:pPr algn="ctr"/>
            <a:r>
              <a:rPr lang="en-US"/>
              <a:t>XSLT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BED45-CA0E-4487-AA3B-679007E3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203"/>
            <a:ext cx="10515600" cy="4679759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&lt;?xml version="1.0" encoding="UTF-8"?&gt;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&lt;!DOCTYPE stylesheet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  &lt;!ENTITY space "&lt;xsl:text&gt; &lt;/xsl:text&gt;"&gt;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  &lt;!ENTITY cr "&lt;xsl:text&gt;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&lt;/xsl:text&gt;"&gt;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]&gt;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&lt;xsl:stylesheet version="1.0" xmlns:xsl="http://www.w3.org/1999/XSL/Transform"&gt;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&lt;xsl:output method="html"/&gt;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&lt;xsl:param name="ControlID"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&lt;xsl:param name="Options"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    &lt;xsl:param name="ManifestPath"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&lt;xsl:template match="/*"&gt;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&lt;xsl:apply-templates select="root"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&lt;/xsl:template&gt;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&lt;xsl:template match="root"&gt;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&lt;div id="{$ControlID}"&gt;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&lt;ul class="dnnPEM-GlobalNav dnnClear"&gt;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&lt;xsl:apply-templates select="node"&gt;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  &lt;xsl:with-param name="nodeType"/&gt;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&lt;/xsl:apply-templates&gt;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&lt;/xsl:template&gt;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&lt;xsl:template match="node"&gt;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&lt;xsl:param name="nodeType" 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&lt;xsl:variable name="nodeClass"&gt;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&lt;xsl:value-of select="$nodeType"/&gt;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&lt;xsl:if test="@first = 1"&gt;dnnPEM-NavFirst &lt;/xsl:if&gt;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&lt;xsl:if test="@last = 1"&gt;dnnPEM-NavLast &lt;/xsl:if&gt;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&lt;xsl:if test="node"&gt;hasChild &lt;/xsl:if&gt;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&lt;xsl:if test="@selected = 1"&gt;dnnPEM-NavOn &lt;/xsl:if&gt;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&lt;/xsl:variable&gt;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&lt;xsl:attribute name="class"&gt;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&lt;xsl:value-of select="$nodeClass"/&gt;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&lt;/xsl:attribute&gt;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&lt;xsl:choose&gt;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&lt;xsl:when test="@enabled = 1"&gt;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  &lt;a href="{@url}"&gt;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&lt;span&gt;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&lt;xsl:value-of select="@text" /&gt;														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&lt;/span&gt;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  &lt;/a&gt;		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&lt;/xsl:when&gt;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  &lt;/xsl:choose&gt;	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&lt;/li&gt;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&lt;/xsl:template&gt;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&lt;/xsl:stylesheet&gt;</a:t>
            </a:r>
          </a:p>
        </p:txBody>
      </p:sp>
    </p:spTree>
    <p:extLst>
      <p:ext uri="{BB962C8B-B14F-4D97-AF65-F5344CB8AC3E}">
        <p14:creationId xmlns:p14="http://schemas.microsoft.com/office/powerpoint/2010/main" val="224076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84B-032B-4353-8ABC-74DB2E7D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451"/>
            <a:ext cx="9905998" cy="773723"/>
          </a:xfrm>
        </p:spPr>
        <p:txBody>
          <a:bodyPr/>
          <a:lstStyle/>
          <a:p>
            <a:pPr algn="ctr"/>
            <a:r>
              <a:rPr lang="en-US"/>
              <a:t>Razor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CA92-6B50-4F16-8D23-197F67B8A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9187"/>
            <a:ext cx="9905998" cy="4853354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@using DotNetNuke.Web.DDRMenu;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@using System.Dynamic;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@inherits DotNetNuke.Web.Razor.DotNetNukeWebPage&lt;dynamic&gt;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@{ var root = Model.Source.root; }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 class=\"yourDynamicClass\"";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@classString&gt;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</p:txBody>
      </p:sp>
    </p:spTree>
    <p:extLst>
      <p:ext uri="{BB962C8B-B14F-4D97-AF65-F5344CB8AC3E}">
        <p14:creationId xmlns:p14="http://schemas.microsoft.com/office/powerpoint/2010/main" val="105822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18BE-CAD3-4B53-933B-80FC9336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2031"/>
            <a:ext cx="9905998" cy="663191"/>
          </a:xfrm>
        </p:spPr>
        <p:txBody>
          <a:bodyPr/>
          <a:lstStyle/>
          <a:p>
            <a:pPr algn="ctr"/>
            <a:r>
              <a:rPr lang="en-US"/>
              <a:t>Razor Menu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64D2-778F-4364-9516-39237A34D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98" y="1800745"/>
            <a:ext cx="10424413" cy="4921602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@using DotNetNuke.Web.DDRMenu;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@using System.Dynamic;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@inherits DotNetNuke.Web.Razor.DotNetNukeWebPage&lt;dynamic&gt;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@{ var root = Model.Source.root; }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49DF0-760F-4206-8834-7858C013A200}"/>
              </a:ext>
            </a:extLst>
          </p:cNvPr>
          <p:cNvSpPr/>
          <p:nvPr/>
        </p:nvSpPr>
        <p:spPr>
          <a:xfrm>
            <a:off x="5042780" y="1901227"/>
            <a:ext cx="702260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@{ var root = Model.Source.root; 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CE91F0-8DE5-46CB-A16D-3B632DDE9F08}"/>
              </a:ext>
            </a:extLst>
          </p:cNvPr>
          <p:cNvCxnSpPr>
            <a:cxnSpLocks/>
          </p:cNvCxnSpPr>
          <p:nvPr/>
        </p:nvCxnSpPr>
        <p:spPr>
          <a:xfrm>
            <a:off x="3537020" y="1800744"/>
            <a:ext cx="1505760" cy="100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060B48-0470-44B3-908D-ED0F87B740C6}"/>
              </a:ext>
            </a:extLst>
          </p:cNvPr>
          <p:cNvCxnSpPr/>
          <p:nvPr/>
        </p:nvCxnSpPr>
        <p:spPr>
          <a:xfrm flipH="1">
            <a:off x="2823586" y="2180492"/>
            <a:ext cx="2194560" cy="367066"/>
          </a:xfrm>
          <a:prstGeom prst="straightConnector1">
            <a:avLst/>
          </a:prstGeom>
          <a:ln w="63500">
            <a:solidFill>
              <a:schemeClr val="accent1">
                <a:tint val="76000"/>
                <a:hueMod val="94000"/>
                <a:alpha val="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90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12ED-1985-4DC5-925B-713B9259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452"/>
            <a:ext cx="9905998" cy="823964"/>
          </a:xfrm>
        </p:spPr>
        <p:txBody>
          <a:bodyPr/>
          <a:lstStyle/>
          <a:p>
            <a:pPr algn="ctr"/>
            <a:r>
              <a:rPr lang="en-US"/>
              <a:t>Model Objects Available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DE13CD-64DE-40EF-9F53-E4729B2639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31415"/>
            <a:ext cx="5665975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</a:rPr>
              <a:t>Source.root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AvenirNextLTPro-Regular"/>
              </a:rPr>
              <a:t> - The root menu node.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TabId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page 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page name (i.e. what should normally be displayed in the menu)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full page title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page URL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page is enabled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page is selected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Breadcrumb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page is in the current breadcrumb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node is a separator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Icon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URL of the page icon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LargeImage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URL of the large page icon (DNN 6 only)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page is the first in its level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Whether the page is the last in its level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Depth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depth of the current page in the menu structure (starting at 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Keywords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keywords defined for the current 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description of the current 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CommandName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action command name (action menus only)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CommandArgument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action command argument (action menus only)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Children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child nodes of this 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1D1D"/>
                </a:solidFill>
                <a:effectLst/>
                <a:latin typeface="inherit"/>
              </a:rPr>
              <a:t> - The parent node of this node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rgbClr val="231D1D"/>
              </a:solidFill>
              <a:effectLst/>
              <a:latin typeface="AvenirNextLTPr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00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6F12-49B0-4C89-BC41-6752F034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951" y="156493"/>
            <a:ext cx="8534400" cy="858391"/>
          </a:xfrm>
        </p:spPr>
        <p:txBody>
          <a:bodyPr/>
          <a:lstStyle/>
          <a:p>
            <a:pPr algn="ctr"/>
            <a:r>
              <a:rPr lang="en-US"/>
              <a:t>Razor Menu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8100-07B7-49D9-896D-FB04779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315"/>
            <a:ext cx="10515600" cy="5129685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 class=\"yourDynamicClass\"";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@classString&gt;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</p:txBody>
      </p:sp>
    </p:spTree>
    <p:extLst>
      <p:ext uri="{BB962C8B-B14F-4D97-AF65-F5344CB8AC3E}">
        <p14:creationId xmlns:p14="http://schemas.microsoft.com/office/powerpoint/2010/main" val="284035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00CD41-4FCD-4B98-A8F6-7C7D8CF4C61B}"/>
              </a:ext>
            </a:extLst>
          </p:cNvPr>
          <p:cNvSpPr/>
          <p:nvPr/>
        </p:nvSpPr>
        <p:spPr>
          <a:xfrm>
            <a:off x="838199" y="1805528"/>
            <a:ext cx="6607629" cy="293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0BEBD3-0482-48BA-8468-36FB2ABEA1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Razor Menu In Detail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567196-0D03-4661-88E5-34ED1F4F8D4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1038952" cy="4786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144FA-3A84-4A15-9EFE-E2720B092EED}"/>
              </a:ext>
            </a:extLst>
          </p:cNvPr>
          <p:cNvSpPr txBox="1"/>
          <p:nvPr/>
        </p:nvSpPr>
        <p:spPr>
          <a:xfrm>
            <a:off x="7325248" y="1204159"/>
            <a:ext cx="2612572" cy="369332"/>
          </a:xfrm>
          <a:prstGeom prst="rect">
            <a:avLst/>
          </a:prstGeom>
          <a:solidFill>
            <a:srgbClr val="FFFF0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Declare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63730-91D5-408A-A033-C99B67B9B84F}"/>
              </a:ext>
            </a:extLst>
          </p:cNvPr>
          <p:cNvCxnSpPr>
            <a:cxnSpLocks/>
          </p:cNvCxnSpPr>
          <p:nvPr/>
        </p:nvCxnSpPr>
        <p:spPr>
          <a:xfrm flipH="1">
            <a:off x="6276109" y="1396721"/>
            <a:ext cx="1049139" cy="29396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38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24EE-1552-4D9E-B0B6-B2BE2E4AA73E}"/>
              </a:ext>
            </a:extLst>
          </p:cNvPr>
          <p:cNvSpPr/>
          <p:nvPr/>
        </p:nvSpPr>
        <p:spPr>
          <a:xfrm>
            <a:off x="1798655" y="2046689"/>
            <a:ext cx="2704072" cy="258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4C724-3111-4BD7-86C3-034ADD4657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07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07A7C8-96C6-4FB8-8D3F-582CD489CE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Razor Menu In 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36900-A2E9-45FA-AA03-AFDCC9CFCBF6}"/>
              </a:ext>
            </a:extLst>
          </p:cNvPr>
          <p:cNvSpPr txBox="1"/>
          <p:nvPr/>
        </p:nvSpPr>
        <p:spPr>
          <a:xfrm>
            <a:off x="7325248" y="1204159"/>
            <a:ext cx="1657978" cy="369332"/>
          </a:xfrm>
          <a:prstGeom prst="rect">
            <a:avLst/>
          </a:prstGeom>
          <a:solidFill>
            <a:srgbClr val="FFFF00"/>
          </a:solidFill>
          <a:ln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Item check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8C356-78F9-4438-97AF-E3A1FCAD1D51}"/>
              </a:ext>
            </a:extLst>
          </p:cNvPr>
          <p:cNvCxnSpPr>
            <a:cxnSpLocks/>
          </p:cNvCxnSpPr>
          <p:nvPr/>
        </p:nvCxnSpPr>
        <p:spPr>
          <a:xfrm flipH="1">
            <a:off x="4502727" y="1396721"/>
            <a:ext cx="2822522" cy="7784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2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24EE-1552-4D9E-B0B6-B2BE2E4AA73E}"/>
              </a:ext>
            </a:extLst>
          </p:cNvPr>
          <p:cNvSpPr/>
          <p:nvPr/>
        </p:nvSpPr>
        <p:spPr>
          <a:xfrm>
            <a:off x="3647552" y="2458671"/>
            <a:ext cx="3917030" cy="231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4C724-3111-4BD7-86C3-034ADD4657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07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07A7C8-96C6-4FB8-8D3F-582CD489CE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Razor Menu In 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36900-A2E9-45FA-AA03-AFDCC9CFCBF6}"/>
              </a:ext>
            </a:extLst>
          </p:cNvPr>
          <p:cNvSpPr txBox="1"/>
          <p:nvPr/>
        </p:nvSpPr>
        <p:spPr>
          <a:xfrm>
            <a:off x="8922936" y="1543346"/>
            <a:ext cx="1296919" cy="369332"/>
          </a:xfrm>
          <a:prstGeom prst="rect">
            <a:avLst/>
          </a:prstGeom>
          <a:solidFill>
            <a:srgbClr val="FFFF00"/>
          </a:solidFill>
          <a:ln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Item loop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8C356-78F9-4438-97AF-E3A1FCAD1D51}"/>
              </a:ext>
            </a:extLst>
          </p:cNvPr>
          <p:cNvCxnSpPr>
            <a:cxnSpLocks/>
          </p:cNvCxnSpPr>
          <p:nvPr/>
        </p:nvCxnSpPr>
        <p:spPr>
          <a:xfrm flipH="1">
            <a:off x="7564582" y="1765335"/>
            <a:ext cx="1358354" cy="69333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1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24EE-1552-4D9E-B0B6-B2BE2E4AA73E}"/>
              </a:ext>
            </a:extLst>
          </p:cNvPr>
          <p:cNvSpPr/>
          <p:nvPr/>
        </p:nvSpPr>
        <p:spPr>
          <a:xfrm>
            <a:off x="4491612" y="2890750"/>
            <a:ext cx="6633587" cy="17515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4C724-3111-4BD7-86C3-034ADD4657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07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07A7C8-96C6-4FB8-8D3F-582CD489CE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599" cy="880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Razor Menu In 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36900-A2E9-45FA-AA03-AFDCC9CFCBF6}"/>
              </a:ext>
            </a:extLst>
          </p:cNvPr>
          <p:cNvSpPr txBox="1"/>
          <p:nvPr/>
        </p:nvSpPr>
        <p:spPr>
          <a:xfrm>
            <a:off x="10018207" y="1321356"/>
            <a:ext cx="1527349" cy="369332"/>
          </a:xfrm>
          <a:prstGeom prst="rect">
            <a:avLst/>
          </a:prstGeom>
          <a:solidFill>
            <a:srgbClr val="FFFF00"/>
          </a:solidFill>
          <a:ln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Display Item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8C356-78F9-4438-97AF-E3A1FCAD1D5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018208" y="1690688"/>
            <a:ext cx="763674" cy="120006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31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1C69-AB5F-4CC1-869D-C779F22A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1742"/>
            <a:ext cx="9905998" cy="693336"/>
          </a:xfrm>
        </p:spPr>
        <p:txBody>
          <a:bodyPr>
            <a:noAutofit/>
          </a:bodyPr>
          <a:lstStyle/>
          <a:p>
            <a:pPr algn="ctr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5E56-9F60-4F6F-A3DD-E647F382F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56" y="1341863"/>
            <a:ext cx="8534400" cy="378822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types of menus available</a:t>
            </a:r>
          </a:p>
          <a:p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menu</a:t>
            </a:r>
          </a:p>
          <a:p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Oganization of pages</a:t>
            </a:r>
          </a:p>
          <a:p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w/ code samples</a:t>
            </a:r>
          </a:p>
        </p:txBody>
      </p:sp>
    </p:spTree>
    <p:extLst>
      <p:ext uri="{BB962C8B-B14F-4D97-AF65-F5344CB8AC3E}">
        <p14:creationId xmlns:p14="http://schemas.microsoft.com/office/powerpoint/2010/main" val="327010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24EE-1552-4D9E-B0B6-B2BE2E4AA73E}"/>
              </a:ext>
            </a:extLst>
          </p:cNvPr>
          <p:cNvSpPr/>
          <p:nvPr/>
        </p:nvSpPr>
        <p:spPr>
          <a:xfrm>
            <a:off x="5496448" y="4156364"/>
            <a:ext cx="3924643" cy="3117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4C724-3111-4BD7-86C3-034ADD4657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07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07A7C8-96C6-4FB8-8D3F-582CD489CEB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599" cy="90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Razor Menu In Detail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8C356-78F9-4438-97AF-E3A1FCAD1D51}"/>
              </a:ext>
            </a:extLst>
          </p:cNvPr>
          <p:cNvCxnSpPr>
            <a:cxnSpLocks/>
          </p:cNvCxnSpPr>
          <p:nvPr/>
        </p:nvCxnSpPr>
        <p:spPr>
          <a:xfrm flipH="1" flipV="1">
            <a:off x="9421091" y="4468080"/>
            <a:ext cx="235376" cy="5085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836900-A2E9-45FA-AA03-AFDCC9CFCBF6}"/>
              </a:ext>
            </a:extLst>
          </p:cNvPr>
          <p:cNvSpPr txBox="1"/>
          <p:nvPr/>
        </p:nvSpPr>
        <p:spPr>
          <a:xfrm>
            <a:off x="8943034" y="4976634"/>
            <a:ext cx="2410766" cy="923330"/>
          </a:xfrm>
          <a:prstGeom prst="rect">
            <a:avLst/>
          </a:prstGeom>
          <a:solidFill>
            <a:srgbClr val="FFFF00"/>
          </a:solidFill>
          <a:ln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Recursively Call Children for Submenus</a:t>
            </a:r>
          </a:p>
        </p:txBody>
      </p:sp>
    </p:spTree>
    <p:extLst>
      <p:ext uri="{BB962C8B-B14F-4D97-AF65-F5344CB8AC3E}">
        <p14:creationId xmlns:p14="http://schemas.microsoft.com/office/powerpoint/2010/main" val="3248620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00CD41-4FCD-4B98-A8F6-7C7D8CF4C61B}"/>
              </a:ext>
            </a:extLst>
          </p:cNvPr>
          <p:cNvSpPr/>
          <p:nvPr/>
        </p:nvSpPr>
        <p:spPr>
          <a:xfrm>
            <a:off x="838199" y="5654046"/>
            <a:ext cx="3858492" cy="3395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0BEBD3-0482-48BA-8468-36FB2ABEA1F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599" cy="931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Razor Menu In Detail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567196-0D03-4661-88E5-34ED1F4F8D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073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@helper RenderNodes(IList&lt;MenuNode&gt; nodes)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if (nodes.Count &gt; 0)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&lt;ul&gt;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@foreach (var node in nodes)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var classString = "yourDynamicClass";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rgbClr val="000000"/>
                </a:solidFill>
              </a:rPr>
              <a:t>				&lt;li class="@classString"&gt;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@if (node.Enabled)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&lt;a href="@node.Url"&gt;@node.Text&lt;/a&gt;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 else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	@node.Text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	@RenderNodes(node.Children)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	&lt;/li&gt;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	&lt;/ul&gt;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rgbClr val="000000"/>
                </a:solidFill>
              </a:rPr>
              <a:t>@RenderNodes(root.Children)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144FA-3A84-4A15-9EFE-E2720B092EED}"/>
              </a:ext>
            </a:extLst>
          </p:cNvPr>
          <p:cNvSpPr txBox="1"/>
          <p:nvPr/>
        </p:nvSpPr>
        <p:spPr>
          <a:xfrm>
            <a:off x="6096000" y="5121330"/>
            <a:ext cx="2002972" cy="646331"/>
          </a:xfrm>
          <a:prstGeom prst="rect">
            <a:avLst/>
          </a:prstGeom>
          <a:solidFill>
            <a:srgbClr val="FFFF00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Initial Function Call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263730-91D5-408A-A033-C99B67B9B84F}"/>
              </a:ext>
            </a:extLst>
          </p:cNvPr>
          <p:cNvCxnSpPr>
            <a:cxnSpLocks/>
          </p:cNvCxnSpPr>
          <p:nvPr/>
        </p:nvCxnSpPr>
        <p:spPr>
          <a:xfrm flipH="1">
            <a:off x="4170067" y="5306019"/>
            <a:ext cx="1925932" cy="50290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82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568B-5C18-420A-AA36-42635376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51210"/>
            <a:ext cx="10911586" cy="673238"/>
          </a:xfrm>
        </p:spPr>
        <p:txBody>
          <a:bodyPr/>
          <a:lstStyle/>
          <a:p>
            <a:pPr algn="ctr"/>
            <a:r>
              <a:rPr lang="en-US"/>
              <a:t>Page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5709-F644-4F67-B0A5-1E2F7070A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>
                <a:latin typeface="Bodoni MT Black" panose="02070A03080606020203" pitchFamily="18" charset="0"/>
              </a:rPr>
              <a:t>Positional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57BB8-8019-47B5-A7E8-FE0C4F99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37" y="1960097"/>
            <a:ext cx="3905250" cy="4086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D6489-AE29-43AA-A20C-C0C5D11D1CF0}"/>
              </a:ext>
            </a:extLst>
          </p:cNvPr>
          <p:cNvSpPr txBox="1"/>
          <p:nvPr/>
        </p:nvSpPr>
        <p:spPr>
          <a:xfrm>
            <a:off x="3166306" y="259211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Nodes 0-3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9A606-163A-4BD6-86F8-9D53E017ACC3}"/>
              </a:ext>
            </a:extLst>
          </p:cNvPr>
          <p:cNvSpPr txBox="1"/>
          <p:nvPr/>
        </p:nvSpPr>
        <p:spPr>
          <a:xfrm>
            <a:off x="3155182" y="463351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Nodes 4-7</a:t>
            </a:r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FCA7B984-8AE3-4EEC-B43E-B3EC757E8650}"/>
              </a:ext>
            </a:extLst>
          </p:cNvPr>
          <p:cNvSpPr/>
          <p:nvPr/>
        </p:nvSpPr>
        <p:spPr>
          <a:xfrm>
            <a:off x="4391130" y="1690689"/>
            <a:ext cx="5014127" cy="203725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70B0AC78-D5F2-4AF4-9E01-223D5F46B30C}"/>
              </a:ext>
            </a:extLst>
          </p:cNvPr>
          <p:cNvSpPr/>
          <p:nvPr/>
        </p:nvSpPr>
        <p:spPr>
          <a:xfrm>
            <a:off x="4391130" y="3727938"/>
            <a:ext cx="5014127" cy="204897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9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C801-59DC-45C4-BD62-5D3060E4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452"/>
            <a:ext cx="9905998" cy="693336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</a:rPr>
              <a:t>Page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3DB8-1553-4D9D-AFFE-ED967AB0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>
                <a:latin typeface="Bodoni MT Black" panose="02070A03080606020203" pitchFamily="18" charset="0"/>
              </a:rPr>
              <a:t>Parent Containers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A1FE-1235-4737-93DC-23EFD27E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65" y="1921934"/>
            <a:ext cx="61436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8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C801-59DC-45C4-BD62-5D3060E4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71306"/>
            <a:ext cx="10811102" cy="763674"/>
          </a:xfrm>
        </p:spPr>
        <p:txBody>
          <a:bodyPr/>
          <a:lstStyle/>
          <a:p>
            <a:pPr algn="ctr"/>
            <a:r>
              <a:rPr lang="en-US"/>
              <a:t>Page Orga</a:t>
            </a:r>
            <a:r>
              <a:rPr lang="en-US">
                <a:solidFill>
                  <a:schemeClr val="tx1"/>
                </a:solidFill>
              </a:rPr>
              <a:t>niza</a:t>
            </a:r>
            <a:r>
              <a:rPr lang="en-US"/>
              <a:t>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3DB8-1553-4D9D-AFFE-ED967AB0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>
                <a:latin typeface="Bodoni MT Black" panose="02070A03080606020203" pitchFamily="18" charset="0"/>
              </a:rPr>
              <a:t>Via Page Names</a:t>
            </a:r>
          </a:p>
          <a:p>
            <a:pPr marL="0" indent="0">
              <a:buNone/>
            </a:pPr>
            <a:r>
              <a:rPr lang="en-US" sz="1400">
                <a:latin typeface="Bodoni MT Black" panose="02070A03080606020203" pitchFamily="18" charset="0"/>
              </a:rPr>
              <a:t>(prefixes, suffixes,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3A9BF-33D5-4B61-8F69-181086F5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63" y="2122767"/>
            <a:ext cx="3829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37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A2B018-A2E2-4443-945F-392F5F783736}"/>
              </a:ext>
            </a:extLst>
          </p:cNvPr>
          <p:cNvSpPr/>
          <p:nvPr/>
        </p:nvSpPr>
        <p:spPr>
          <a:xfrm rot="20633654">
            <a:off x="1081978" y="1284001"/>
            <a:ext cx="9827447" cy="403187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</a:t>
            </a:r>
            <a:endParaRPr lang="en-US" sz="25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7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A445-20B9-4D01-8A6A-EC946561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334189"/>
          </a:xfrm>
        </p:spPr>
        <p:txBody>
          <a:bodyPr/>
          <a:lstStyle/>
          <a:p>
            <a:pPr algn="ctr"/>
            <a:r>
              <a:rPr lang="en-US" sz="6600">
                <a:solidFill>
                  <a:srgbClr val="000000"/>
                </a:solidFill>
              </a:rPr>
              <a:t>Questions?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1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D9D7-BAE4-414C-8C8C-DB767C0F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45" y="256977"/>
            <a:ext cx="8534400" cy="989020"/>
          </a:xfrm>
        </p:spPr>
        <p:txBody>
          <a:bodyPr/>
          <a:lstStyle/>
          <a:p>
            <a:pPr algn="ctr"/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8E8AF-BBB6-4A2D-AF90-453452D7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1858945"/>
            <a:ext cx="9329144" cy="4280971"/>
          </a:xfrm>
        </p:spPr>
        <p:txBody>
          <a:bodyPr>
            <a:normAutofit/>
          </a:bodyPr>
          <a:lstStyle/>
          <a:p>
            <a:r>
              <a:rPr lang="en-US" sz="2400">
                <a:hlinkClick r:id="rId3"/>
              </a:rPr>
              <a:t>https://github.com/MarkXA/ddrmenutemplates</a:t>
            </a:r>
            <a:endParaRPr lang="en-US" sz="2400"/>
          </a:p>
          <a:p>
            <a:r>
              <a:rPr lang="en-US">
                <a:hlinkClick r:id="rId4"/>
              </a:rPr>
              <a:t>https://github.com/LanceNelson/DNNSummit2019</a:t>
            </a:r>
            <a:r>
              <a:rPr lang="en-US"/>
              <a:t> </a:t>
            </a:r>
            <a:endParaRPr lang="en-US" sz="2400"/>
          </a:p>
          <a:p>
            <a:r>
              <a:rPr lang="en-US" sz="2400">
                <a:hlinkClick r:id="rId5"/>
              </a:rPr>
              <a:t>http://www.dnnsoftware.com/wiki/ddrmenu-user-guide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02858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0130-6AF3-4EB3-A5BB-93E25C34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53FC-2AF8-428C-9C55-8C6E11AE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75;p16">
            <a:extLst>
              <a:ext uri="{FF2B5EF4-FFF2-40B4-BE49-F238E27FC236}">
                <a16:creationId xmlns:a16="http://schemas.microsoft.com/office/drawing/2014/main" id="{F842B19F-BAB9-4E73-AE78-F974F71C8E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" y="0"/>
            <a:ext cx="121908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16">
            <a:extLst>
              <a:ext uri="{FF2B5EF4-FFF2-40B4-BE49-F238E27FC236}">
                <a16:creationId xmlns:a16="http://schemas.microsoft.com/office/drawing/2014/main" id="{6F64ABC6-4338-456A-BA91-0CAB98755124}"/>
              </a:ext>
            </a:extLst>
          </p:cNvPr>
          <p:cNvSpPr txBox="1">
            <a:spLocks/>
          </p:cNvSpPr>
          <p:nvPr/>
        </p:nvSpPr>
        <p:spPr>
          <a:xfrm>
            <a:off x="311700" y="367925"/>
            <a:ext cx="11362576" cy="12556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800" b="1">
                <a:solidFill>
                  <a:srgbClr val="EAE8D3"/>
                </a:solidFill>
              </a:rPr>
              <a:t>We Want Your Feedback!</a:t>
            </a: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0D7AF4B6-C152-4A99-A099-35E7ED77A96F}"/>
              </a:ext>
            </a:extLst>
          </p:cNvPr>
          <p:cNvSpPr txBox="1">
            <a:spLocks/>
          </p:cNvSpPr>
          <p:nvPr/>
        </p:nvSpPr>
        <p:spPr>
          <a:xfrm>
            <a:off x="4009324" y="1535125"/>
            <a:ext cx="6137759" cy="404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2060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rgbClr val="00206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2060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rgbClr val="00206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rgbClr val="00206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rgbClr val="00206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rgbClr val="00206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en-US" sz="3000">
                <a:solidFill>
                  <a:srgbClr val="EAE8D3"/>
                </a:solidFill>
              </a:rPr>
              <a:t>Download the DNN Summit  Mobile App now and take the survey at the end of the conference to be entered to win a $100 Amazon gift card!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 panose="05040102010807070707" pitchFamily="18" charset="2"/>
              <a:buNone/>
            </a:pPr>
            <a:endParaRPr lang="en-US" sz="3000"/>
          </a:p>
        </p:txBody>
      </p:sp>
      <p:cxnSp>
        <p:nvCxnSpPr>
          <p:cNvPr id="7" name="Google Shape;78;p16">
            <a:extLst>
              <a:ext uri="{FF2B5EF4-FFF2-40B4-BE49-F238E27FC236}">
                <a16:creationId xmlns:a16="http://schemas.microsoft.com/office/drawing/2014/main" id="{893BDAC1-C5CC-4D12-9EDC-9D94C702D968}"/>
              </a:ext>
            </a:extLst>
          </p:cNvPr>
          <p:cNvCxnSpPr>
            <a:cxnSpLocks/>
          </p:cNvCxnSpPr>
          <p:nvPr/>
        </p:nvCxnSpPr>
        <p:spPr>
          <a:xfrm>
            <a:off x="532200" y="1309625"/>
            <a:ext cx="10774484" cy="0"/>
          </a:xfrm>
          <a:prstGeom prst="straightConnector1">
            <a:avLst/>
          </a:prstGeom>
          <a:noFill/>
          <a:ln w="28575" cap="flat" cmpd="sng">
            <a:solidFill>
              <a:srgbClr val="EAE8D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79;p16">
            <a:extLst>
              <a:ext uri="{FF2B5EF4-FFF2-40B4-BE49-F238E27FC236}">
                <a16:creationId xmlns:a16="http://schemas.microsoft.com/office/drawing/2014/main" id="{75CBB171-A555-4422-BFB4-62CC59ED1A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" y="1471675"/>
            <a:ext cx="4775586" cy="4581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430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allery.mailchimp.com/f2fa6b4f78a638c6add63f8f9/images/bb654b72-5e5e-49e6-82a8-2cc633390253.jpg">
            <a:extLst>
              <a:ext uri="{FF2B5EF4-FFF2-40B4-BE49-F238E27FC236}">
                <a16:creationId xmlns:a16="http://schemas.microsoft.com/office/drawing/2014/main" id="{6DF044D0-7050-45E1-A087-FD38EF2E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84;p17">
            <a:extLst>
              <a:ext uri="{FF2B5EF4-FFF2-40B4-BE49-F238E27FC236}">
                <a16:creationId xmlns:a16="http://schemas.microsoft.com/office/drawing/2014/main" id="{781B1C68-5B4A-4213-9B77-A9E93BEF5C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" y="-1"/>
            <a:ext cx="1219059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93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F400-AB5C-408D-8845-9053297C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1452"/>
            <a:ext cx="9905998" cy="864157"/>
          </a:xfrm>
        </p:spPr>
        <p:txBody>
          <a:bodyPr/>
          <a:lstStyle/>
          <a:p>
            <a:pPr algn="ctr"/>
            <a:r>
              <a:rPr lang="en-US"/>
              <a:t>DNN Portals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8918D-2AFA-43CC-92CB-7FE2E197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65609"/>
            <a:ext cx="9905998" cy="5173407"/>
          </a:xfrm>
        </p:spPr>
        <p:txBody>
          <a:bodyPr>
            <a:normAutofit/>
          </a:bodyPr>
          <a:lstStyle/>
          <a:p>
            <a:r>
              <a:rPr lang="en-US" sz="2400"/>
              <a:t>DotNetNuke handles portals nicely</a:t>
            </a:r>
          </a:p>
          <a:p>
            <a:r>
              <a:rPr lang="en-US" sz="2400"/>
              <a:t>Complete separation of portals</a:t>
            </a:r>
          </a:p>
          <a:p>
            <a:r>
              <a:rPr lang="en-US" sz="2400"/>
              <a:t>Including Users</a:t>
            </a:r>
          </a:p>
          <a:p>
            <a:endParaRPr lang="en-US" sz="2400"/>
          </a:p>
          <a:p>
            <a:r>
              <a:rPr lang="en-US" sz="2400"/>
              <a:t>What if users need to see multiple sites?</a:t>
            </a:r>
          </a:p>
          <a:p>
            <a:pPr lvl="1"/>
            <a:r>
              <a:rPr lang="en-US" sz="2400"/>
              <a:t>And you want to avoid multiple usernames</a:t>
            </a:r>
            <a:br>
              <a:rPr lang="en-US" sz="2400"/>
            </a:br>
            <a:r>
              <a:rPr lang="en-US" sz="2400"/>
              <a:t>(Requiring users to log into portals separately)</a:t>
            </a:r>
          </a:p>
        </p:txBody>
      </p:sp>
    </p:spTree>
    <p:extLst>
      <p:ext uri="{BB962C8B-B14F-4D97-AF65-F5344CB8AC3E}">
        <p14:creationId xmlns:p14="http://schemas.microsoft.com/office/powerpoint/2010/main" val="321057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ADB1-F13D-4A6F-827F-1314485F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D3D6-559F-47D4-B328-04254290A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presentation TODO:</a:t>
            </a:r>
          </a:p>
          <a:p>
            <a:endParaRPr lang="en-US"/>
          </a:p>
          <a:p>
            <a:r>
              <a:rPr lang="en-US"/>
              <a:t>X-Put skin file structure into presentation</a:t>
            </a:r>
          </a:p>
          <a:p>
            <a:r>
              <a:rPr lang="en-US"/>
              <a:t>-check TFA / TLJ themes</a:t>
            </a:r>
          </a:p>
          <a:p>
            <a:r>
              <a:rPr lang="en-US"/>
              <a:t>- check demo-ing</a:t>
            </a:r>
          </a:p>
          <a:p>
            <a:endParaRPr lang="en-US"/>
          </a:p>
          <a:p>
            <a:r>
              <a:rPr lang="en-US"/>
              <a:t>Time: 26 min.</a:t>
            </a:r>
          </a:p>
          <a:p>
            <a:r>
              <a:rPr lang="en-US"/>
              <a:t>Need: 20 more minutes?</a:t>
            </a:r>
          </a:p>
        </p:txBody>
      </p:sp>
    </p:spTree>
    <p:extLst>
      <p:ext uri="{BB962C8B-B14F-4D97-AF65-F5344CB8AC3E}">
        <p14:creationId xmlns:p14="http://schemas.microsoft.com/office/powerpoint/2010/main" val="74374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71E6-212F-49AF-95FB-C991157A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1257"/>
            <a:ext cx="9905998" cy="813917"/>
          </a:xfrm>
        </p:spPr>
        <p:txBody>
          <a:bodyPr/>
          <a:lstStyle/>
          <a:p>
            <a:pPr algn="ctr"/>
            <a:r>
              <a:rPr lang="en-US"/>
              <a:t>Use Cases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2079-D991-4C1F-B2EE-083E9740D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1977081"/>
            <a:ext cx="10720754" cy="4619662"/>
          </a:xfrm>
        </p:spPr>
        <p:txBody>
          <a:bodyPr>
            <a:normAutofit/>
          </a:bodyPr>
          <a:lstStyle/>
          <a:p>
            <a:r>
              <a:rPr lang="en-US" sz="2400"/>
              <a:t>A company website with public and private sections</a:t>
            </a:r>
          </a:p>
          <a:p>
            <a:r>
              <a:rPr lang="en-US" sz="2400"/>
              <a:t>A community portal, that all resides under one site</a:t>
            </a:r>
          </a:p>
          <a:p>
            <a:r>
              <a:rPr lang="en-US" sz="2400"/>
              <a:t>A collection of distinct sites with one top level owner</a:t>
            </a:r>
          </a:p>
          <a:p>
            <a:r>
              <a:rPr lang="en-US" sz="2400"/>
              <a:t>Simulating SSO between multiple sub sites</a:t>
            </a:r>
          </a:p>
          <a:p>
            <a:endParaRPr lang="en-US" sz="2400"/>
          </a:p>
          <a:p>
            <a:r>
              <a:rPr lang="en-US" sz="2400" b="1"/>
              <a:t>NOTE!</a:t>
            </a:r>
          </a:p>
          <a:p>
            <a:r>
              <a:rPr lang="en-US" sz="2400"/>
              <a:t>All pages will have the same domain/subdomain</a:t>
            </a:r>
          </a:p>
          <a:p>
            <a:r>
              <a:rPr lang="en-US" sz="2400"/>
              <a:t>Whichever technique you use will be reflected in the URL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762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6CB7C-4B94-4DFB-A29D-D04D9AED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38137"/>
            <a:ext cx="87249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6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EA52-FE77-4EB9-A23C-697D2162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1547"/>
            <a:ext cx="9905998" cy="874207"/>
          </a:xfrm>
        </p:spPr>
        <p:txBody>
          <a:bodyPr/>
          <a:lstStyle/>
          <a:p>
            <a:pPr algn="ctr"/>
            <a:r>
              <a:rPr lang="en-US"/>
              <a:t>Different Menus implimentations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DD89-ADCD-4AE3-AA58-E0A26182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99503"/>
            <a:ext cx="9905998" cy="43369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 &lt;%@ Register TagPrefix="dnn" TagName="NAV" Src="~/Admin/Skins/Nav.ascx" %&gt;</a:t>
            </a:r>
          </a:p>
          <a:p>
            <a:pPr marL="0" indent="0">
              <a:buNone/>
            </a:pPr>
            <a:r>
              <a:rPr lang="en-US"/>
              <a:t>&lt;dnn:NAV runat="server" id="dnnNAV2" csscontrol="mainMenu" ProviderName="DNNMenuNavigationProvider"	indicatechildren="false"&gt;&lt;/dnn:NAV&gt;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r>
              <a:rPr lang="en-US"/>
              <a:t>&lt;%@ Register TagPrefix="dnn" Namespace="DotNetNuke.Web.DDRMenu.TemplateEngine" Assembly="DotNetNuke.Web.DDRMenu" %&gt;</a:t>
            </a:r>
          </a:p>
          <a:p>
            <a:pPr marL="0" indent="0">
              <a:buNone/>
            </a:pPr>
            <a:r>
              <a:rPr lang="en-US"/>
              <a:t>&lt;%@ Register TagPrefix="dnn" TagName="MENU" src="~/DesktopModules/DDRMenu/Menu.ascx" %&gt;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&lt;dnn:MENU MenuStyle="SpecificMenu" runat="server"&gt;&lt;/dnn:MENU&gt;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39CF-0F9B-489F-9DC4-98920D75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1548"/>
            <a:ext cx="9905998" cy="723482"/>
          </a:xfrm>
        </p:spPr>
        <p:txBody>
          <a:bodyPr/>
          <a:lstStyle/>
          <a:p>
            <a:pPr algn="ctr"/>
            <a:r>
              <a:rPr lang="en-US"/>
              <a:t>The DDR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C26B-0321-4351-89C8-C35CEB1F9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84853"/>
            <a:ext cx="9905998" cy="4036043"/>
          </a:xfrm>
        </p:spPr>
        <p:txBody>
          <a:bodyPr>
            <a:normAutofit fontScale="77500" lnSpcReduction="20000"/>
          </a:bodyPr>
          <a:lstStyle/>
          <a:p>
            <a:r>
              <a:rPr lang="en-US" sz="2400"/>
              <a:t>File Structure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[/DotNetNuke/Portals/_default/Skins/ThemeName]</a:t>
            </a:r>
          </a:p>
          <a:p>
            <a:pPr marL="457200" lvl="1" indent="0">
              <a:buNone/>
            </a:pPr>
            <a:r>
              <a:rPr lang="en-US" sz="2200">
                <a:solidFill>
                  <a:srgbClr val="000000"/>
                </a:solidFill>
              </a:rPr>
              <a:t>LayoutName.ascx</a:t>
            </a:r>
          </a:p>
          <a:p>
            <a:pPr marL="457200" lvl="1" indent="0">
              <a:buNone/>
            </a:pPr>
            <a:r>
              <a:rPr lang="en-US" sz="2200">
                <a:solidFill>
                  <a:srgbClr val="000000"/>
                </a:solidFill>
              </a:rPr>
              <a:t>[MenuName]</a:t>
            </a:r>
          </a:p>
          <a:p>
            <a:pPr marL="914400" lvl="2" indent="0">
              <a:buNone/>
            </a:pPr>
            <a:r>
              <a:rPr lang="en-US" sz="2000">
                <a:solidFill>
                  <a:srgbClr val="000000"/>
                </a:solidFill>
              </a:rPr>
              <a:t>Menudef.xml</a:t>
            </a:r>
          </a:p>
          <a:p>
            <a:pPr marL="914400" lvl="2" indent="0">
              <a:buNone/>
            </a:pPr>
            <a:r>
              <a:rPr lang="en-US" sz="2000">
                <a:solidFill>
                  <a:srgbClr val="000000"/>
                </a:solidFill>
              </a:rPr>
              <a:t>AnyName.cshtml</a:t>
            </a:r>
          </a:p>
          <a:p>
            <a:pPr lvl="2"/>
            <a:endParaRPr lang="en-US" sz="2000"/>
          </a:p>
          <a:p>
            <a:r>
              <a:rPr lang="en-US"/>
              <a:t>&lt;manifest&gt;</a:t>
            </a:r>
          </a:p>
          <a:p>
            <a:r>
              <a:rPr lang="en-US"/>
              <a:t>   &lt;template&gt;AnyName.cshtml&lt;/template&gt;</a:t>
            </a:r>
          </a:p>
          <a:p>
            <a:r>
              <a:rPr lang="en-US"/>
              <a:t>&lt;/manifest&gt;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2622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39CF-0F9B-489F-9DC4-98920D75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1548"/>
            <a:ext cx="9905998" cy="723482"/>
          </a:xfrm>
        </p:spPr>
        <p:txBody>
          <a:bodyPr/>
          <a:lstStyle/>
          <a:p>
            <a:pPr algn="ctr"/>
            <a:r>
              <a:rPr lang="en-US"/>
              <a:t>The DDR Manifest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C26B-0321-4351-89C8-C35CEB1F9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7718"/>
            <a:ext cx="9905998" cy="439873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TEMPLATEHEAD</a:t>
            </a:r>
          </a:p>
          <a:p>
            <a:pPr lvl="1"/>
            <a:r>
              <a:rPr lang="en-US"/>
              <a:t>Path of a text file to insert into the &lt;head&gt; of the page</a:t>
            </a:r>
          </a:p>
          <a:p>
            <a:r>
              <a:rPr lang="en-US"/>
              <a:t>SCRIPTS</a:t>
            </a:r>
          </a:p>
          <a:p>
            <a:pPr lvl="1"/>
            <a:r>
              <a:rPr lang="en-US"/>
              <a:t>Path(s) of JavaScript file(s) to import</a:t>
            </a:r>
          </a:p>
          <a:p>
            <a:r>
              <a:rPr lang="en-US"/>
              <a:t>STYLESHEETS</a:t>
            </a:r>
          </a:p>
          <a:p>
            <a:pPr lvl="1"/>
            <a:r>
              <a:rPr lang="en-US"/>
              <a:t>Path(s) of stylesheet(s) to use. </a:t>
            </a:r>
          </a:p>
          <a:p>
            <a:r>
              <a:rPr lang="en-US"/>
              <a:t>DEFAULTCLIENTOPTIONS</a:t>
            </a:r>
          </a:p>
          <a:p>
            <a:pPr lvl="1"/>
            <a:r>
              <a:rPr lang="en-US"/>
              <a:t>Default client option values that the template may support</a:t>
            </a:r>
          </a:p>
          <a:p>
            <a:r>
              <a:rPr lang="en-US"/>
              <a:t>DEFAULTTEMPLATEARGUMENTS</a:t>
            </a:r>
          </a:p>
          <a:p>
            <a:pPr lvl="1"/>
            <a:r>
              <a:rPr lang="en-US"/>
              <a:t>Default template argument values that the template may support</a:t>
            </a:r>
          </a:p>
        </p:txBody>
      </p:sp>
    </p:spTree>
    <p:extLst>
      <p:ext uri="{BB962C8B-B14F-4D97-AF65-F5344CB8AC3E}">
        <p14:creationId xmlns:p14="http://schemas.microsoft.com/office/powerpoint/2010/main" val="307337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39CF-0F9B-489F-9DC4-98920D75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1548"/>
            <a:ext cx="9905998" cy="723482"/>
          </a:xfrm>
        </p:spPr>
        <p:txBody>
          <a:bodyPr/>
          <a:lstStyle/>
          <a:p>
            <a:pPr algn="ctr"/>
            <a:r>
              <a:rPr lang="en-US"/>
              <a:t>DDR Menu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C26B-0321-4351-89C8-C35CEB1F9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7979"/>
            <a:ext cx="9905998" cy="4133222"/>
          </a:xfrm>
        </p:spPr>
        <p:txBody>
          <a:bodyPr>
            <a:normAutofit/>
          </a:bodyPr>
          <a:lstStyle/>
          <a:p>
            <a:r>
              <a:rPr lang="en-US" sz="2400"/>
              <a:t>Token</a:t>
            </a:r>
          </a:p>
          <a:p>
            <a:r>
              <a:rPr lang="en-US" sz="2400"/>
              <a:t>XLST</a:t>
            </a:r>
          </a:p>
          <a:p>
            <a:r>
              <a:rPr lang="en-US" sz="2400"/>
              <a:t>Razor – as of DNN7</a:t>
            </a:r>
          </a:p>
          <a:p>
            <a:endParaRPr lang="en-US" sz="2400"/>
          </a:p>
          <a:p>
            <a:r>
              <a:rPr lang="en-US" sz="2400"/>
              <a:t>Best way to choose is to look at a few templates and use what you feel comfortable with</a:t>
            </a:r>
          </a:p>
        </p:txBody>
      </p:sp>
    </p:spTree>
    <p:extLst>
      <p:ext uri="{BB962C8B-B14F-4D97-AF65-F5344CB8AC3E}">
        <p14:creationId xmlns:p14="http://schemas.microsoft.com/office/powerpoint/2010/main" val="40331431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7">
      <a:dk1>
        <a:srgbClr val="C2E31B"/>
      </a:dk1>
      <a:lt1>
        <a:sysClr val="window" lastClr="FFFFFF"/>
      </a:lt1>
      <a:dk2>
        <a:srgbClr val="FFFF00"/>
      </a:dk2>
      <a:lt2>
        <a:srgbClr val="76DBF4"/>
      </a:lt2>
      <a:accent1>
        <a:srgbClr val="FFFF00"/>
      </a:accent1>
      <a:accent2>
        <a:srgbClr val="FFFFFF"/>
      </a:accent2>
      <a:accent3>
        <a:srgbClr val="FFFFFF"/>
      </a:accent3>
      <a:accent4>
        <a:srgbClr val="FFFF00"/>
      </a:accent4>
      <a:accent5>
        <a:srgbClr val="FFFFFF"/>
      </a:accent5>
      <a:accent6>
        <a:srgbClr val="FFFFFF"/>
      </a:accent6>
      <a:hlink>
        <a:srgbClr val="76DBF4"/>
      </a:hlink>
      <a:folHlink>
        <a:srgbClr val="76DBF4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2781</TotalTime>
  <Words>913</Words>
  <Application>Microsoft Office PowerPoint</Application>
  <PresentationFormat>Widescreen</PresentationFormat>
  <Paragraphs>409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AvenirNextLTPro-Regular</vt:lpstr>
      <vt:lpstr>Bodoni MT Black</vt:lpstr>
      <vt:lpstr>Calibri</vt:lpstr>
      <vt:lpstr>Century Gothic</vt:lpstr>
      <vt:lpstr>Courier New</vt:lpstr>
      <vt:lpstr>inherit</vt:lpstr>
      <vt:lpstr>Wingdings 3</vt:lpstr>
      <vt:lpstr>Slice</vt:lpstr>
      <vt:lpstr>Give Your Site  Multiple Layouts By Using Multiple  Skins and Menus</vt:lpstr>
      <vt:lpstr>Agenda</vt:lpstr>
      <vt:lpstr>DNN Portals </vt:lpstr>
      <vt:lpstr>Use Cases </vt:lpstr>
      <vt:lpstr>PowerPoint Presentation</vt:lpstr>
      <vt:lpstr>Different Menus implimentations</vt:lpstr>
      <vt:lpstr>The DDR Menu</vt:lpstr>
      <vt:lpstr>The DDR Manifest options</vt:lpstr>
      <vt:lpstr>DDR Menu Types</vt:lpstr>
      <vt:lpstr>Token Menu</vt:lpstr>
      <vt:lpstr>XSLT Menu</vt:lpstr>
      <vt:lpstr>Razor Menu</vt:lpstr>
      <vt:lpstr>Razor Menu In Detail</vt:lpstr>
      <vt:lpstr>Model Objects Available</vt:lpstr>
      <vt:lpstr>Razor Menu In Detail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Organization</vt:lpstr>
      <vt:lpstr>Page Organization</vt:lpstr>
      <vt:lpstr>Page Organization</vt:lpstr>
      <vt:lpstr>PowerPoint Presentation</vt:lpstr>
      <vt:lpstr>Questions?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Shared Userbase Across Multiple “Virtual” Portals  with Skinning</dc:title>
  <dc:creator>Lance Nelson</dc:creator>
  <cp:lastModifiedBy>Lance Nelson</cp:lastModifiedBy>
  <cp:revision>69</cp:revision>
  <dcterms:created xsi:type="dcterms:W3CDTF">2017-11-07T04:06:34Z</dcterms:created>
  <dcterms:modified xsi:type="dcterms:W3CDTF">2019-02-20T05:48:48Z</dcterms:modified>
</cp:coreProperties>
</file>